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96C71-8643-43FC-AC04-3FB39758C83E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9D5FA-739E-43CF-A9CA-32FC2DB90F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D5FA-739E-43CF-A9CA-32FC2DB90F8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5F9B3-BD23-4120-A488-2BA9AAF7F6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8B374-7845-4F2D-9BCF-84CD24733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5F9B3-BD23-4120-A488-2BA9AAF7F6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8B374-7845-4F2D-9BCF-84CD24733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5F9B3-BD23-4120-A488-2BA9AAF7F6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8B374-7845-4F2D-9BCF-84CD24733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5F9B3-BD23-4120-A488-2BA9AAF7F6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8B374-7845-4F2D-9BCF-84CD24733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5F9B3-BD23-4120-A488-2BA9AAF7F6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8B374-7845-4F2D-9BCF-84CD24733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5F9B3-BD23-4120-A488-2BA9AAF7F6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8B374-7845-4F2D-9BCF-84CD24733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5F9B3-BD23-4120-A488-2BA9AAF7F6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8B374-7845-4F2D-9BCF-84CD24733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5F9B3-BD23-4120-A488-2BA9AAF7F6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8B374-7845-4F2D-9BCF-84CD24733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5F9B3-BD23-4120-A488-2BA9AAF7F6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8B374-7845-4F2D-9BCF-84CD24733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5F9B3-BD23-4120-A488-2BA9AAF7F6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8B374-7845-4F2D-9BCF-84CD24733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5F9B3-BD23-4120-A488-2BA9AAF7F6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8B374-7845-4F2D-9BCF-84CD24733D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B5F9B3-BD23-4120-A488-2BA9AAF7F6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98B374-7845-4F2D-9BCF-84CD24733D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764704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/>
                <a:solidFill>
                  <a:srgbClr val="FF0000"/>
                </a:solidFill>
              </a:rPr>
              <a:t>Безпечний Інтернет</a:t>
            </a:r>
          </a:p>
          <a:p>
            <a:pPr algn="ctr"/>
            <a:r>
              <a:rPr lang="uk-UA" sz="2800" b="1" dirty="0" smtClean="0">
                <a:ln/>
                <a:solidFill>
                  <a:srgbClr val="002060"/>
                </a:solidFill>
              </a:rPr>
              <a:t>(або як навчити безпеці дитину у  віртуальному світі)</a:t>
            </a:r>
            <a:endParaRPr lang="ru-RU" sz="2800" b="1" dirty="0">
              <a:ln/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4729576" cy="3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838842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Корисні ресурси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“ Гарячі контакти ” з Інтернет – безпеки</a:t>
            </a:r>
          </a:p>
          <a:p>
            <a:pPr algn="ctr"/>
            <a:endParaRPr lang="uk-UA" sz="2400" b="1" dirty="0" smtClean="0">
              <a:solidFill>
                <a:srgbClr val="C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Спеціальний розділ сайту компанії </a:t>
            </a:r>
            <a:r>
              <a:rPr lang="uk-UA" b="1" dirty="0" err="1" smtClean="0">
                <a:solidFill>
                  <a:srgbClr val="002060"/>
                </a:solidFill>
              </a:rPr>
              <a:t>“Київстар”</a:t>
            </a:r>
            <a:r>
              <a:rPr lang="uk-UA" b="1" dirty="0" smtClean="0">
                <a:solidFill>
                  <a:srgbClr val="002060"/>
                </a:solidFill>
              </a:rPr>
              <a:t> із захисту дітей від негативного контенту.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Електронна гаряча лінія з протидії дитячої порнографії в  Інтернеті </a:t>
            </a:r>
            <a:r>
              <a:rPr lang="uk-UA" b="1" dirty="0" err="1" smtClean="0">
                <a:solidFill>
                  <a:srgbClr val="002060"/>
                </a:solidFill>
              </a:rPr>
              <a:t>“Ла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Страда-Україна”</a:t>
            </a:r>
            <a:r>
              <a:rPr lang="uk-UA" b="1" dirty="0" smtClean="0">
                <a:solidFill>
                  <a:srgbClr val="002060"/>
                </a:solidFill>
              </a:rPr>
              <a:t>. (головна сторінка </a:t>
            </a:r>
            <a:r>
              <a:rPr lang="en-US" b="1" dirty="0" smtClean="0">
                <a:solidFill>
                  <a:srgbClr val="002060"/>
                </a:solidFill>
              </a:rPr>
              <a:t>www. Internetbezbeka.org.ua</a:t>
            </a:r>
            <a:r>
              <a:rPr lang="uk-UA" b="1" dirty="0" smtClean="0">
                <a:solidFill>
                  <a:srgbClr val="002060"/>
                </a:solidFill>
              </a:rPr>
              <a:t>)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Національна </a:t>
            </a:r>
            <a:r>
              <a:rPr lang="uk-UA" b="1" dirty="0" err="1" smtClean="0">
                <a:solidFill>
                  <a:srgbClr val="002060"/>
                </a:solidFill>
              </a:rPr>
              <a:t>“гаряча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лінія”</a:t>
            </a:r>
            <a:r>
              <a:rPr lang="uk-UA" b="1" dirty="0" smtClean="0">
                <a:solidFill>
                  <a:srgbClr val="002060"/>
                </a:solidFill>
              </a:rPr>
              <a:t> з питань протидії домашньому насильству і захисту прав дітей.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Проект із протидії незаконним матеріалом в </a:t>
            </a:r>
            <a:r>
              <a:rPr lang="uk-UA" b="1" dirty="0" err="1" smtClean="0">
                <a:solidFill>
                  <a:srgbClr val="002060"/>
                </a:solidFill>
              </a:rPr>
              <a:t>інтернет-просторі</a:t>
            </a:r>
            <a:r>
              <a:rPr lang="uk-UA" b="1" dirty="0" smtClean="0">
                <a:solidFill>
                  <a:srgbClr val="002060"/>
                </a:solidFill>
              </a:rPr>
              <a:t> України </a:t>
            </a:r>
            <a:r>
              <a:rPr lang="en-US" b="1" dirty="0" smtClean="0">
                <a:solidFill>
                  <a:srgbClr val="002060"/>
                </a:solidFill>
              </a:rPr>
              <a:t>Skarga.ua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Телефон довіри МВС України (телефон довіри Департаменту МВС : (+38044) 254-76-04 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62880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Дякуємо за увагу!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Desktop\1217081812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08920"/>
            <a:ext cx="3653334" cy="2794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836713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</a:rPr>
              <a:t>Поширеність Інтернету в Україні, за останніми дослідженнями, становить близько 20 %. Тобто майже кожен п'ятий українець користується Мережею. 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Чим приваблює Інтернет дітей і підлітків?</a:t>
            </a:r>
          </a:p>
          <a:p>
            <a:endParaRPr lang="uk-UA" sz="2400" dirty="0" smtClean="0"/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FF0000"/>
                </a:solidFill>
              </a:rPr>
              <a:t>Різноманітне спілкування.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FF0000"/>
                </a:solidFill>
              </a:rPr>
              <a:t>Утамування  інформаційного голоду.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FF0000"/>
                </a:solidFill>
              </a:rPr>
              <a:t>Пошук нових форм самовираження.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FF0000"/>
                </a:solidFill>
              </a:rPr>
              <a:t>Анонімність і віртуальна свобода (моделювання множинності “Я”).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FF0000"/>
                </a:solidFill>
              </a:rPr>
              <a:t>Відчуття спільності та приналежності до групи.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9832" y="404664"/>
            <a:ext cx="561662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Що роблять діти та підлітки в Інтернеті?</a:t>
            </a:r>
          </a:p>
          <a:p>
            <a:endParaRPr lang="uk-UA" sz="2400" b="1" dirty="0">
              <a:solidFill>
                <a:srgbClr val="0070C0"/>
              </a:solidFill>
            </a:endParaRPr>
          </a:p>
          <a:p>
            <a:pPr algn="just"/>
            <a:endParaRPr lang="uk-UA" sz="2400" b="1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</a:rPr>
              <a:t>Спілкуються</a:t>
            </a:r>
            <a:r>
              <a:rPr lang="uk-UA" dirty="0" smtClean="0"/>
              <a:t> –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знайомляться і шукають нових друзів у соціальних мережах,чатах, беруть участь у дискусіях і віртуальних форумах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/>
            <a:endParaRPr lang="uk-UA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</a:rPr>
              <a:t>Навчаються і розвиваються </a:t>
            </a:r>
            <a:r>
              <a:rPr lang="uk-UA" dirty="0" smtClean="0"/>
              <a:t>–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продивляються контрольні, реферати і курсові роботи, читають новини, підвищують рівень знань, технічної і </a:t>
            </a:r>
            <a:r>
              <a:rPr lang="uk-UA" b="1" i="1" dirty="0" err="1" smtClean="0">
                <a:solidFill>
                  <a:schemeClr val="accent6">
                    <a:lumMod val="50000"/>
                  </a:schemeClr>
                </a:solidFill>
              </a:rPr>
              <a:t>медійної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 освіченості</a:t>
            </a:r>
            <a:r>
              <a:rPr lang="uk-UA" dirty="0" smtClean="0"/>
              <a:t>.</a:t>
            </a:r>
          </a:p>
          <a:p>
            <a:pPr algn="just"/>
            <a:endParaRPr lang="uk-UA" dirty="0" smtClean="0"/>
          </a:p>
          <a:p>
            <a:pPr algn="just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</a:rPr>
              <a:t>Розважаються</a:t>
            </a:r>
            <a:r>
              <a:rPr lang="uk-UA" dirty="0" smtClean="0"/>
              <a:t> –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грають, слухають музику, дивляться фільми і відеоролики.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5" name="Picture 3" descr="D:\Desktop\1216832419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6443663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813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51920" y="62068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Але…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155679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Будь обережний!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78092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Інтернет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        може бути  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небезпечним!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836712"/>
            <a:ext cx="82089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Тривожна статистика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/>
              <a:t> </a:t>
            </a:r>
            <a:r>
              <a:rPr lang="uk-UA" b="1" dirty="0" smtClean="0">
                <a:solidFill>
                  <a:srgbClr val="0070C0"/>
                </a:solidFill>
              </a:rPr>
              <a:t>понад </a:t>
            </a:r>
            <a:r>
              <a:rPr lang="uk-UA" b="1" dirty="0" smtClean="0">
                <a:solidFill>
                  <a:srgbClr val="C00000"/>
                </a:solidFill>
              </a:rPr>
              <a:t>28% </a:t>
            </a:r>
            <a:r>
              <a:rPr lang="uk-UA" b="1" dirty="0" smtClean="0">
                <a:solidFill>
                  <a:srgbClr val="0070C0"/>
                </a:solidFill>
              </a:rPr>
              <a:t>опитуваних дітей готові  надіслати свої фотокартки незнайомцям у Мережі;</a:t>
            </a:r>
          </a:p>
          <a:p>
            <a:pPr algn="just"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C00000"/>
                </a:solidFill>
              </a:rPr>
              <a:t>17% </a:t>
            </a:r>
            <a:r>
              <a:rPr lang="uk-UA" sz="2000" b="1" dirty="0" smtClean="0">
                <a:solidFill>
                  <a:srgbClr val="002060"/>
                </a:solidFill>
              </a:rPr>
              <a:t>без коливань діляться інформацією про себе і свою родину – адресу, професію, графік роботи батьків, наявність цінних речей у дома… Нащо незнайомцям така інформація діти, як правило, не замислюються;</a:t>
            </a:r>
          </a:p>
          <a:p>
            <a:pPr algn="just">
              <a:buFont typeface="Wingdings" pitchFamily="2" charset="2"/>
              <a:buChar char="q"/>
            </a:pPr>
            <a:r>
              <a:rPr lang="uk-UA" b="1" dirty="0" smtClean="0">
                <a:solidFill>
                  <a:srgbClr val="C00000"/>
                </a:solidFill>
              </a:rPr>
              <a:t>22% </a:t>
            </a:r>
            <a:r>
              <a:rPr lang="uk-UA" b="1" dirty="0" smtClean="0">
                <a:solidFill>
                  <a:srgbClr val="0070C0"/>
                </a:solidFill>
              </a:rPr>
              <a:t>періодично потрапляють на сайти дорослих;</a:t>
            </a:r>
          </a:p>
          <a:p>
            <a:pPr algn="just">
              <a:buFont typeface="Wingdings" pitchFamily="2" charset="2"/>
              <a:buChar char="q"/>
            </a:pPr>
            <a:r>
              <a:rPr lang="uk-UA" b="1" dirty="0" smtClean="0">
                <a:solidFill>
                  <a:srgbClr val="C00000"/>
                </a:solidFill>
              </a:rPr>
              <a:t>28%  </a:t>
            </a:r>
            <a:r>
              <a:rPr lang="uk-UA" b="1" dirty="0" smtClean="0">
                <a:solidFill>
                  <a:srgbClr val="0070C0"/>
                </a:solidFill>
              </a:rPr>
              <a:t>дітей, побачивши в Інтернеті рекламу алкоголю або куріння, хоча б один раз спробували їх купити,а </a:t>
            </a:r>
            <a:r>
              <a:rPr lang="uk-UA" b="1" dirty="0" smtClean="0">
                <a:solidFill>
                  <a:srgbClr val="C00000"/>
                </a:solidFill>
              </a:rPr>
              <a:t>11% </a:t>
            </a:r>
            <a:r>
              <a:rPr lang="uk-UA" b="1" dirty="0" smtClean="0">
                <a:solidFill>
                  <a:srgbClr val="0070C0"/>
                </a:solidFill>
              </a:rPr>
              <a:t>спробували купувати наркотики;</a:t>
            </a:r>
          </a:p>
          <a:p>
            <a:pPr algn="just">
              <a:buFont typeface="Wingdings" pitchFamily="2" charset="2"/>
              <a:buChar char="q"/>
            </a:pPr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близько </a:t>
            </a:r>
            <a:r>
              <a:rPr lang="uk-UA" b="1" dirty="0" smtClean="0">
                <a:solidFill>
                  <a:srgbClr val="C00000"/>
                </a:solidFill>
              </a:rPr>
              <a:t>14% </a:t>
            </a:r>
            <a:r>
              <a:rPr lang="uk-UA" b="1" dirty="0" smtClean="0">
                <a:solidFill>
                  <a:srgbClr val="0070C0"/>
                </a:solidFill>
              </a:rPr>
              <a:t>опитуваних час від часу відправляють платні </a:t>
            </a:r>
            <a:r>
              <a:rPr lang="en-US" b="1" dirty="0" smtClean="0">
                <a:solidFill>
                  <a:srgbClr val="0070C0"/>
                </a:solidFill>
              </a:rPr>
              <a:t>SMS</a:t>
            </a:r>
            <a:r>
              <a:rPr lang="uk-UA" b="1" dirty="0" smtClean="0">
                <a:solidFill>
                  <a:srgbClr val="0070C0"/>
                </a:solidFill>
              </a:rPr>
              <a:t> за бонуси в онлайн-іграх і лише деякі звертають увагу на вартість послуги.    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836712"/>
            <a:ext cx="70567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У число Інтернет-загроз входять:</a:t>
            </a:r>
          </a:p>
          <a:p>
            <a:endParaRPr lang="uk-UA" dirty="0" smtClean="0"/>
          </a:p>
          <a:p>
            <a:pPr algn="just"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2060"/>
                </a:solidFill>
              </a:rPr>
              <a:t>комп'ютерна залежність;</a:t>
            </a:r>
          </a:p>
          <a:p>
            <a:pPr algn="just"/>
            <a:endParaRPr lang="uk-UA" b="1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2060"/>
                </a:solidFill>
              </a:rPr>
              <a:t>розходження між реальним “Я” і своїм інтернет-образом;</a:t>
            </a:r>
          </a:p>
          <a:p>
            <a:pPr algn="just"/>
            <a:endParaRPr lang="uk-UA" b="1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д</a:t>
            </a:r>
            <a:r>
              <a:rPr lang="uk-UA" b="1" dirty="0" smtClean="0">
                <a:solidFill>
                  <a:srgbClr val="002060"/>
                </a:solidFill>
              </a:rPr>
              <a:t>оступ до небажаного контенту;</a:t>
            </a:r>
          </a:p>
          <a:p>
            <a:pPr algn="just"/>
            <a:endParaRPr lang="uk-UA" b="1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2060"/>
                </a:solidFill>
              </a:rPr>
              <a:t> Інтернет шахрайство;</a:t>
            </a:r>
          </a:p>
          <a:p>
            <a:pPr algn="just"/>
            <a:endParaRPr lang="uk-UA" b="1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м</a:t>
            </a:r>
            <a:r>
              <a:rPr lang="uk-UA" b="1" dirty="0" smtClean="0">
                <a:solidFill>
                  <a:srgbClr val="002060"/>
                </a:solidFill>
              </a:rPr>
              <a:t>обільне шахрайство;</a:t>
            </a:r>
          </a:p>
          <a:p>
            <a:pPr algn="just"/>
            <a:endParaRPr lang="uk-UA" b="1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з</a:t>
            </a:r>
            <a:r>
              <a:rPr lang="uk-UA" b="1" dirty="0" smtClean="0">
                <a:solidFill>
                  <a:srgbClr val="002060"/>
                </a:solidFill>
              </a:rPr>
              <a:t>араження комп'ютера шкідливим програмним забезпеченням.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i="1" dirty="0" smtClean="0">
                <a:solidFill>
                  <a:srgbClr val="002060"/>
                </a:solidFill>
              </a:rPr>
              <a:t>Згідно з нормами, визначеними Міністерством охорони здоров'я України, неперервне перебування за комп'ютером впродовж доби не повинно перевищувати:</a:t>
            </a:r>
          </a:p>
          <a:p>
            <a:pPr algn="just"/>
            <a:endParaRPr lang="uk-UA" b="1" i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C00000"/>
                </a:solidFill>
              </a:rPr>
              <a:t>1-2 клас – 10 хв.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3-5 клас – 15 хв.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6-7 клас – 20 хв.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8-10 клас – 30 хв.</a:t>
            </a:r>
          </a:p>
          <a:p>
            <a:endParaRPr lang="uk-UA" dirty="0" smtClean="0"/>
          </a:p>
          <a:p>
            <a:r>
              <a:rPr lang="uk-UA" dirty="0" smtClean="0"/>
              <a:t> 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099" name="Picture 3" descr="D:\Desktop\internet-i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04864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3529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Як захистити дитину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Загальні поради</a:t>
            </a:r>
          </a:p>
          <a:p>
            <a:pPr algn="just">
              <a:buFont typeface="Wingdings" pitchFamily="2" charset="2"/>
              <a:buChar char="v"/>
            </a:pPr>
            <a:r>
              <a:rPr lang="uk-UA" dirty="0"/>
              <a:t> </a:t>
            </a: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 встановлюйте комп'ютер у кімнаті дитини. Найкраще віддати перевагу розташуванню комп'ютера у кімнаті загального користування. Так буде легше здійснювати контроль за діяльністю дитини в Інтернеті та обмежувати час її перебування за комп'ютером.</a:t>
            </a:r>
          </a:p>
          <a:p>
            <a:pPr algn="just">
              <a:buFont typeface="Wingdings" pitchFamily="2" charset="2"/>
              <a:buChar char="v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Нормуйте час перебування дитини за комп'ютером. Не дозволяйте дитині довго засиджуватися за комп'ютером перед сном і в ночі. </a:t>
            </a:r>
          </a:p>
          <a:p>
            <a:pPr algn="just">
              <a:buFont typeface="Wingdings" pitchFamily="2" charset="2"/>
              <a:buChar char="v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Використовуйте програмне забезпечення, що відключає ПК після закінчення визначеного часу (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Time-Scout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 Якщо дитина багато часу проводить за комп'ютером, вона не отримує необхідних навичок для повноцінного розвитку, потрібних їй в реальному житті.</a:t>
            </a:r>
          </a:p>
          <a:p>
            <a:pPr algn="just">
              <a:buFont typeface="Wingdings" pitchFamily="2" charset="2"/>
              <a:buChar char="v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Пам'ятайте – надмірне спілкування у Мережі може спричинити кіберкомунікативну залежність, а захоплення комп'ютерними іграми  - перерости в ігроманію. Тому у дитини мають бути альтернативні інтереси та обов'язки (наприклад, догляд за тваринами, поливання квітів, прибирання своєї кімнаті та ін.)</a:t>
            </a:r>
          </a:p>
          <a:p>
            <a:pPr algn="just"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2276872"/>
            <a:ext cx="4176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</a:rPr>
              <a:t>Родительский контроль  в </a:t>
            </a:r>
            <a:r>
              <a:rPr lang="en-US" b="1" dirty="0" smtClean="0">
                <a:solidFill>
                  <a:srgbClr val="0070C0"/>
                </a:solidFill>
              </a:rPr>
              <a:t>Windows 7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spcBef>
                <a:spcPct val="4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Internet Explorer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spcBef>
                <a:spcPct val="4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Microsoft Security Essentials</a:t>
            </a:r>
            <a:r>
              <a:rPr lang="ru-RU" b="1" dirty="0" smtClean="0">
                <a:solidFill>
                  <a:srgbClr val="0070C0"/>
                </a:solidFill>
                <a:sym typeface="Arial" charset="0"/>
              </a:rPr>
              <a:t> </a:t>
            </a:r>
          </a:p>
          <a:p>
            <a:pPr>
              <a:spcBef>
                <a:spcPct val="4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Windows Live Family Safety 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spcBef>
                <a:spcPct val="4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Xbox </a:t>
            </a:r>
            <a:r>
              <a:rPr lang="ru-RU" b="1" dirty="0" smtClean="0">
                <a:solidFill>
                  <a:srgbClr val="0070C0"/>
                </a:solidFill>
              </a:rPr>
              <a:t>360</a:t>
            </a:r>
          </a:p>
          <a:p>
            <a:pPr>
              <a:spcBef>
                <a:spcPct val="40000"/>
              </a:spcBef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70C0"/>
                </a:solidFill>
              </a:rPr>
              <a:t>Та інші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0466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Сучасні технології на сторожі інтересів користувача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4" descr="MSN icon safety sh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60513"/>
            <a:ext cx="4146550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XP icon credential mana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04864"/>
            <a:ext cx="16192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210</TotalTime>
  <Words>593</Words>
  <Application>Microsoft Office PowerPoint</Application>
  <PresentationFormat>Экран (4:3)</PresentationFormat>
  <Paragraphs>75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38</cp:revision>
  <dcterms:created xsi:type="dcterms:W3CDTF">2012-01-29T12:26:39Z</dcterms:created>
  <dcterms:modified xsi:type="dcterms:W3CDTF">2012-01-29T15:57:10Z</dcterms:modified>
</cp:coreProperties>
</file>